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16" r:id="rId3"/>
    <p:sldId id="317" r:id="rId4"/>
    <p:sldId id="313" r:id="rId5"/>
    <p:sldId id="306" r:id="rId6"/>
    <p:sldId id="307" r:id="rId7"/>
    <p:sldId id="308" r:id="rId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1339" y="62"/>
      </p:cViewPr>
      <p:guideLst>
        <p:guide orient="horz" pos="1152"/>
        <p:guide pos="2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962E6-97C8-4E48-B5C8-70A0614BC907}"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354720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62E6-97C8-4E48-B5C8-70A0614BC907}"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338394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62E6-97C8-4E48-B5C8-70A0614BC907}"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28161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962E6-97C8-4E48-B5C8-70A0614BC907}"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65292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962E6-97C8-4E48-B5C8-70A0614BC907}"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249418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962E6-97C8-4E48-B5C8-70A0614BC907}"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230081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962E6-97C8-4E48-B5C8-70A0614BC907}"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19476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962E6-97C8-4E48-B5C8-70A0614BC907}"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333244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962E6-97C8-4E48-B5C8-70A0614BC907}"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90172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962E6-97C8-4E48-B5C8-70A0614BC907}"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3411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962E6-97C8-4E48-B5C8-70A0614BC907}"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F88D8-216A-400E-A6B3-497BC62B0211}" type="slidenum">
              <a:rPr lang="en-US" smtClean="0"/>
              <a:t>‹#›</a:t>
            </a:fld>
            <a:endParaRPr lang="en-US"/>
          </a:p>
        </p:txBody>
      </p:sp>
    </p:spTree>
    <p:extLst>
      <p:ext uri="{BB962C8B-B14F-4D97-AF65-F5344CB8AC3E}">
        <p14:creationId xmlns:p14="http://schemas.microsoft.com/office/powerpoint/2010/main" val="426632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62E6-97C8-4E48-B5C8-70A0614BC907}" type="datetimeFigureOut">
              <a:rPr lang="en-US" smtClean="0"/>
              <a:t>1/25/2018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F88D8-216A-400E-A6B3-497BC62B0211}" type="slidenum">
              <a:rPr lang="en-US" smtClean="0"/>
              <a:t>‹#›</a:t>
            </a:fld>
            <a:endParaRPr lang="en-US"/>
          </a:p>
        </p:txBody>
      </p:sp>
    </p:spTree>
    <p:extLst>
      <p:ext uri="{BB962C8B-B14F-4D97-AF65-F5344CB8AC3E}">
        <p14:creationId xmlns:p14="http://schemas.microsoft.com/office/powerpoint/2010/main" val="1089740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525" y="-1"/>
            <a:ext cx="9144000" cy="6838247"/>
            <a:chOff x="-9525" y="-1"/>
            <a:chExt cx="9144000" cy="6838247"/>
          </a:xfrm>
        </p:grpSpPr>
        <p:pic>
          <p:nvPicPr>
            <p:cNvPr id="11" name="Picture 10"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525" y="-1"/>
              <a:ext cx="9144000" cy="68382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6681" y="118535"/>
              <a:ext cx="8891588" cy="6719711"/>
              <a:chOff x="116681" y="118535"/>
              <a:chExt cx="8891588" cy="6719711"/>
            </a:xfrm>
          </p:grpSpPr>
          <p:sp>
            <p:nvSpPr>
              <p:cNvPr id="4" name="AutoShape 2" descr="https://static.wixstatic.com/media/22d125_2ac54a60f99e43338ec1be57f8749144~mv2.jpg/v1/fill/w_290,h_290,al_c,q_80,usm_0.66_1.00_0.01/22d125_2ac54a60f99e43338ec1be57f8749144~mv2.webp"/>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5"/>
              <p:cNvSpPr/>
              <p:nvPr/>
            </p:nvSpPr>
            <p:spPr>
              <a:xfrm>
                <a:off x="230981" y="182578"/>
                <a:ext cx="8777288" cy="6655668"/>
              </a:xfrm>
              <a:prstGeom prst="rect">
                <a:avLst/>
              </a:prstGeom>
            </p:spPr>
            <p:txBody>
              <a:bodyPr wrap="square">
                <a:spAutoFit/>
              </a:bodyPr>
              <a:lstStyle/>
              <a:p>
                <a:endParaRPr lang="en-US" sz="1350" dirty="0">
                  <a:solidFill>
                    <a:srgbClr val="4D4D4D"/>
                  </a:solidFill>
                  <a:latin typeface="Cambria" panose="02040503050406030204" pitchFamily="18" charset="0"/>
                </a:endParaRPr>
              </a:p>
              <a:p>
                <a:pPr algn="ctr"/>
                <a:r>
                  <a:rPr lang="en-US" sz="2800" dirty="0"/>
                  <a:t>Recovery on the islands of the Caribbean after the havoc wrought by Hurricane Maria is still pressing </a:t>
                </a:r>
              </a:p>
              <a:p>
                <a:pPr algn="ctr"/>
                <a:r>
                  <a:rPr lang="en-US" sz="2800" dirty="0"/>
                  <a:t>and very challenging.</a:t>
                </a:r>
              </a:p>
              <a:p>
                <a:endParaRPr lang="en-US" sz="2800" dirty="0"/>
              </a:p>
              <a:p>
                <a:pPr algn="ctr"/>
                <a:r>
                  <a:rPr lang="en-US" sz="2800" dirty="0"/>
                  <a:t>                                                    </a:t>
                </a:r>
              </a:p>
              <a:p>
                <a:pPr algn="ctr"/>
                <a:r>
                  <a:rPr lang="en-US" sz="2800" dirty="0"/>
                  <a:t>                                                     The devastation is so great, </a:t>
                </a:r>
              </a:p>
              <a:p>
                <a:pPr algn="ctr"/>
                <a:r>
                  <a:rPr lang="en-US" sz="2800" dirty="0"/>
                  <a:t>                                                     even three months later. </a:t>
                </a:r>
              </a:p>
              <a:p>
                <a:endParaRPr lang="en-US" sz="2800" dirty="0"/>
              </a:p>
              <a:p>
                <a:endParaRPr lang="en-US" sz="2800" dirty="0"/>
              </a:p>
              <a:p>
                <a:endParaRPr lang="en-US" sz="2800" dirty="0"/>
              </a:p>
              <a:p>
                <a:r>
                  <a:rPr lang="en-US" sz="2800" dirty="0"/>
                  <a:t>The general rule of thumb on domestic disasters is that recovery lasts </a:t>
                </a:r>
                <a:r>
                  <a:rPr lang="en-US" sz="2800" i="1" dirty="0"/>
                  <a:t>10 times longer </a:t>
                </a:r>
                <a:r>
                  <a:rPr lang="en-US" sz="2800" dirty="0"/>
                  <a:t>than the relief phase.</a:t>
                </a:r>
              </a:p>
              <a:p>
                <a:endParaRPr lang="en-US" sz="2800" dirty="0"/>
              </a:p>
              <a:p>
                <a:r>
                  <a:rPr lang="en-US" sz="2800" dirty="0"/>
                  <a:t>The recovery in Puerto Rico will rewrite that formula.</a:t>
                </a:r>
              </a:p>
              <a:p>
                <a:endParaRPr lang="en-US" sz="2100" dirty="0"/>
              </a:p>
            </p:txBody>
          </p:sp>
          <p:pic>
            <p:nvPicPr>
              <p:cNvPr id="2" name="Picture 1"/>
              <p:cNvPicPr>
                <a:picLocks noChangeAspect="1"/>
              </p:cNvPicPr>
              <p:nvPr/>
            </p:nvPicPr>
            <p:blipFill>
              <a:blip r:embed="rId3"/>
              <a:stretch>
                <a:fillRect/>
              </a:stretch>
            </p:blipFill>
            <p:spPr>
              <a:xfrm>
                <a:off x="460375" y="1936044"/>
                <a:ext cx="3777985" cy="251865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907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525" y="-1"/>
            <a:ext cx="9144000" cy="6838247"/>
            <a:chOff x="-9525" y="-1"/>
            <a:chExt cx="9144000" cy="6838247"/>
          </a:xfrm>
        </p:grpSpPr>
        <p:pic>
          <p:nvPicPr>
            <p:cNvPr id="15" name="Picture 14"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525" y="-1"/>
              <a:ext cx="9144000" cy="68382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3356" y="300169"/>
              <a:ext cx="8834438" cy="6370975"/>
            </a:xfrm>
            <a:prstGeom prst="rect">
              <a:avLst/>
            </a:prstGeom>
            <a:noFill/>
          </p:spPr>
          <p:txBody>
            <a:bodyPr wrap="square" rtlCol="0">
              <a:spAutoFit/>
            </a:bodyPr>
            <a:lstStyle/>
            <a:p>
              <a:pPr algn="r"/>
              <a:r>
                <a:rPr lang="en-US" sz="2250" dirty="0"/>
                <a:t>    </a:t>
              </a:r>
              <a:r>
                <a:rPr lang="en-US" sz="2400" dirty="0"/>
                <a:t>Barely half of the island of Puerto Rico has power, potable water is still lacking, and roads, bridges and buildings, including homes, hospitals, schools and churches remain destroyed. </a:t>
              </a:r>
            </a:p>
            <a:p>
              <a:pPr algn="r"/>
              <a:endParaRPr lang="en-US" sz="2400" dirty="0"/>
            </a:p>
            <a:p>
              <a:pPr algn="r"/>
              <a:r>
                <a:rPr lang="en-US" sz="2400" i="1" dirty="0"/>
                <a:t>                                  Every single congregation </a:t>
              </a:r>
            </a:p>
            <a:p>
              <a:pPr algn="r"/>
              <a:r>
                <a:rPr lang="en-US" sz="2400" dirty="0"/>
                <a:t>was affected by the hurricane, </a:t>
              </a:r>
            </a:p>
            <a:p>
              <a:pPr algn="r"/>
              <a:r>
                <a:rPr lang="en-US" sz="2400" dirty="0"/>
                <a:t>many of them flooded, losing hymnals, </a:t>
              </a:r>
            </a:p>
            <a:p>
              <a:pPr algn="r"/>
              <a:r>
                <a:rPr lang="en-US" sz="2400" dirty="0"/>
                <a:t>bibles, musical instruments, </a:t>
              </a:r>
            </a:p>
            <a:p>
              <a:pPr algn="r"/>
              <a:r>
                <a:rPr lang="en-US" sz="2400" dirty="0"/>
                <a:t>sound systems and liturgical vestments. </a:t>
              </a:r>
            </a:p>
            <a:p>
              <a:pPr algn="r"/>
              <a:endParaRPr lang="en-US" sz="2400" dirty="0"/>
            </a:p>
            <a:p>
              <a:endParaRPr lang="en-US" sz="2400" dirty="0"/>
            </a:p>
            <a:p>
              <a:endParaRPr lang="en-US" sz="2400" dirty="0"/>
            </a:p>
            <a:p>
              <a:r>
                <a:rPr lang="en-US" sz="2400" dirty="0"/>
                <a:t>Physical and emotional isolation across </a:t>
              </a:r>
            </a:p>
            <a:p>
              <a:r>
                <a:rPr lang="en-US" sz="2400" dirty="0"/>
                <a:t>the island among the people is all too real, </a:t>
              </a:r>
            </a:p>
            <a:p>
              <a:r>
                <a:rPr lang="en-US" sz="2400" dirty="0"/>
                <a:t>and the support, comfort, strength </a:t>
              </a:r>
            </a:p>
            <a:p>
              <a:r>
                <a:rPr lang="en-US" sz="2400" dirty="0"/>
                <a:t>and faith that comes from their church </a:t>
              </a:r>
            </a:p>
            <a:p>
              <a:r>
                <a:rPr lang="en-US" sz="2400" dirty="0"/>
                <a:t>homes is needed now, more than ever.</a:t>
              </a:r>
            </a:p>
          </p:txBody>
        </p:sp>
        <p:pic>
          <p:nvPicPr>
            <p:cNvPr id="1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25" y="1591734"/>
              <a:ext cx="3488265" cy="2616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Image result for hurricane puerto ric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362"/>
            <a:stretch/>
          </p:blipFill>
          <p:spPr bwMode="auto">
            <a:xfrm>
              <a:off x="5952067" y="3837386"/>
              <a:ext cx="2810933" cy="2746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930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525" y="-1"/>
            <a:ext cx="9144000" cy="6838247"/>
            <a:chOff x="-9525" y="-1"/>
            <a:chExt cx="9144000" cy="6838247"/>
          </a:xfrm>
        </p:grpSpPr>
        <p:pic>
          <p:nvPicPr>
            <p:cNvPr id="17" name="Picture 16"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525" y="-1"/>
              <a:ext cx="9144000" cy="68382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6681" y="220010"/>
              <a:ext cx="5801519" cy="6578724"/>
            </a:xfrm>
            <a:prstGeom prst="rect">
              <a:avLst/>
            </a:prstGeom>
          </p:spPr>
          <p:txBody>
            <a:bodyPr wrap="square">
              <a:spAutoFit/>
            </a:bodyPr>
            <a:lstStyle/>
            <a:p>
              <a:r>
                <a:rPr lang="en-US" sz="2400" dirty="0"/>
                <a:t>Yet there is hope! </a:t>
              </a:r>
            </a:p>
            <a:p>
              <a:endParaRPr lang="en-US" sz="2400" dirty="0"/>
            </a:p>
            <a:p>
              <a:r>
                <a:rPr lang="en-US" sz="2400" dirty="0"/>
                <a:t>In Toa Baja, where the river La Plata overflowed and flooded every home and church, church members and friends go out delivering supplies and coordinate many young-adult-led community service events. </a:t>
              </a:r>
            </a:p>
            <a:p>
              <a:r>
                <a:rPr lang="en-US" sz="2400" dirty="0"/>
                <a:t> </a:t>
              </a:r>
            </a:p>
            <a:p>
              <a:r>
                <a:rPr lang="en-US" sz="2400" dirty="0"/>
                <a:t>Pastors persist and are living out their call as ministers of the gospel for their church and their beloved community. </a:t>
              </a:r>
            </a:p>
            <a:p>
              <a:endParaRPr lang="en-US" sz="2400" dirty="0"/>
            </a:p>
            <a:p>
              <a:r>
                <a:rPr lang="en-US" sz="2400" dirty="0"/>
                <a:t>And Lutheran Disaster Relief (LDR) has been on the ground working with San Pedro Lutheran Church and other churches on the island to provide food, water, and essentials to residents who have lost everything.</a:t>
              </a:r>
              <a:endParaRPr lang="en-US" sz="1400" dirty="0"/>
            </a:p>
          </p:txBody>
        </p:sp>
        <p:pic>
          <p:nvPicPr>
            <p:cNvPr id="14" name="Picture 13"/>
            <p:cNvPicPr>
              <a:picLocks noChangeAspect="1"/>
            </p:cNvPicPr>
            <p:nvPr/>
          </p:nvPicPr>
          <p:blipFill>
            <a:blip r:embed="rId3"/>
            <a:stretch>
              <a:fillRect/>
            </a:stretch>
          </p:blipFill>
          <p:spPr>
            <a:xfrm>
              <a:off x="5797016" y="387557"/>
              <a:ext cx="3049330" cy="2286998"/>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stretch>
              <a:fillRect/>
            </a:stretch>
          </p:blipFill>
          <p:spPr>
            <a:xfrm>
              <a:off x="5797016" y="3429000"/>
              <a:ext cx="3049330" cy="30493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1325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525" y="-1"/>
            <a:ext cx="9144000" cy="6838247"/>
            <a:chOff x="-9525" y="-1"/>
            <a:chExt cx="9144000" cy="6838247"/>
          </a:xfrm>
        </p:grpSpPr>
        <p:pic>
          <p:nvPicPr>
            <p:cNvPr id="30" name="Picture 29"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525" y="-1"/>
              <a:ext cx="9144000" cy="68382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13999" y="120713"/>
              <a:ext cx="8891590" cy="6631241"/>
              <a:chOff x="116679" y="108226"/>
              <a:chExt cx="8891590" cy="6631241"/>
            </a:xfrm>
          </p:grpSpPr>
          <p:sp>
            <p:nvSpPr>
              <p:cNvPr id="7" name="Rectangle 6"/>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6679" y="108226"/>
                <a:ext cx="8891589" cy="6616574"/>
                <a:chOff x="116680" y="157250"/>
                <a:chExt cx="8891589" cy="6616574"/>
              </a:xfrm>
            </p:grpSpPr>
            <p:sp>
              <p:nvSpPr>
                <p:cNvPr id="12" name="Rectangle 11"/>
                <p:cNvSpPr/>
                <p:nvPr/>
              </p:nvSpPr>
              <p:spPr>
                <a:xfrm>
                  <a:off x="154780" y="157250"/>
                  <a:ext cx="8853489" cy="523220"/>
                </a:xfrm>
                <a:prstGeom prst="rect">
                  <a:avLst/>
                </a:prstGeom>
              </p:spPr>
              <p:txBody>
                <a:bodyPr wrap="square">
                  <a:spAutoFit/>
                </a:bodyPr>
                <a:lstStyle/>
                <a:p>
                  <a:pPr algn="ctr"/>
                  <a:r>
                    <a:rPr lang="en-US" sz="2800" dirty="0"/>
                    <a:t>And here at home, </a:t>
                  </a:r>
                  <a:r>
                    <a:rPr lang="en-US" sz="2800" i="1" dirty="0"/>
                    <a:t>we are doing something:    </a:t>
                  </a:r>
                  <a:endParaRPr lang="en-US" sz="3200" dirty="0"/>
                </a:p>
              </p:txBody>
            </p:sp>
            <p:sp>
              <p:nvSpPr>
                <p:cNvPr id="18" name="Rectangle 17"/>
                <p:cNvSpPr/>
                <p:nvPr/>
              </p:nvSpPr>
              <p:spPr>
                <a:xfrm>
                  <a:off x="116680" y="5126407"/>
                  <a:ext cx="8891589" cy="784830"/>
                </a:xfrm>
                <a:prstGeom prst="rect">
                  <a:avLst/>
                </a:prstGeom>
              </p:spPr>
              <p:txBody>
                <a:bodyPr wrap="square">
                  <a:spAutoFit/>
                </a:bodyPr>
                <a:lstStyle/>
                <a:p>
                  <a:pPr algn="ctr"/>
                  <a:endParaRPr lang="en-US" sz="2100" dirty="0"/>
                </a:p>
                <a:p>
                  <a:pPr algn="ctr"/>
                  <a:r>
                    <a:rPr lang="en-US" sz="2100" dirty="0"/>
                    <a:t>       “</a:t>
                  </a:r>
                  <a:r>
                    <a:rPr lang="en-US" sz="2400" i="1" dirty="0"/>
                    <a:t>Building </a:t>
                  </a:r>
                  <a:r>
                    <a:rPr lang="en-US" sz="2400" i="1" dirty="0" err="1"/>
                    <a:t>Puentes</a:t>
                  </a:r>
                  <a:r>
                    <a:rPr lang="en-US" sz="2400" i="1" dirty="0"/>
                    <a:t>” </a:t>
                  </a:r>
                  <a:r>
                    <a:rPr lang="en-US" sz="2400" dirty="0"/>
                    <a:t>means building bridges.</a:t>
                  </a:r>
                </a:p>
              </p:txBody>
            </p:sp>
            <p:sp>
              <p:nvSpPr>
                <p:cNvPr id="19" name="Rectangle 18"/>
                <p:cNvSpPr/>
                <p:nvPr/>
              </p:nvSpPr>
              <p:spPr>
                <a:xfrm>
                  <a:off x="116680" y="5942827"/>
                  <a:ext cx="8891589" cy="830997"/>
                </a:xfrm>
                <a:prstGeom prst="rect">
                  <a:avLst/>
                </a:prstGeom>
              </p:spPr>
              <p:txBody>
                <a:bodyPr wrap="square">
                  <a:spAutoFit/>
                </a:bodyPr>
                <a:lstStyle/>
                <a:p>
                  <a:pPr algn="ctr"/>
                  <a:r>
                    <a:rPr lang="en-US" sz="2400" dirty="0"/>
                    <a:t> It’s a joint ministry between the ELCA Caribbean Synod, </a:t>
                  </a:r>
                </a:p>
                <a:p>
                  <a:pPr algn="ctr"/>
                  <a:r>
                    <a:rPr lang="en-US" sz="2400" dirty="0"/>
                    <a:t>congregations, and the ELCA Metro D.C. Synod</a:t>
                  </a:r>
                </a:p>
              </p:txBody>
            </p:sp>
            <p:sp>
              <p:nvSpPr>
                <p:cNvPr id="20" name="Rectangle 19"/>
                <p:cNvSpPr/>
                <p:nvPr/>
              </p:nvSpPr>
              <p:spPr>
                <a:xfrm>
                  <a:off x="3996398" y="393506"/>
                  <a:ext cx="1170252" cy="730969"/>
                </a:xfrm>
                <a:prstGeom prst="rect">
                  <a:avLst/>
                </a:prstGeom>
              </p:spPr>
              <p:txBody>
                <a:bodyPr wrap="square">
                  <a:spAutoFit/>
                </a:bodyPr>
                <a:lstStyle/>
                <a:p>
                  <a:endParaRPr lang="en-US" sz="1350" dirty="0">
                    <a:solidFill>
                      <a:srgbClr val="4D4D4D"/>
                    </a:solidFill>
                    <a:latin typeface="Cambria" panose="02040503050406030204" pitchFamily="18" charset="0"/>
                  </a:endParaRPr>
                </a:p>
                <a:p>
                  <a:pPr algn="ctr"/>
                  <a:r>
                    <a:rPr lang="en-US" sz="2800" dirty="0"/>
                    <a:t>We’re</a:t>
                  </a:r>
                  <a:endParaRPr lang="en-US" sz="3200" dirty="0"/>
                </a:p>
              </p:txBody>
            </p:sp>
          </p:gr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736" y="1930976"/>
              <a:ext cx="3543677" cy="3466641"/>
            </a:xfrm>
            <a:prstGeom prst="rect">
              <a:avLst/>
            </a:prstGeom>
          </p:spPr>
        </p:pic>
        <p:pic>
          <p:nvPicPr>
            <p:cNvPr id="21" name="Picture 2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866" y="549161"/>
              <a:ext cx="5000479" cy="2763629"/>
            </a:xfrm>
            <a:prstGeom prst="rect">
              <a:avLst/>
            </a:prstGeom>
          </p:spPr>
        </p:pic>
      </p:grpSp>
    </p:spTree>
    <p:extLst>
      <p:ext uri="{BB962C8B-B14F-4D97-AF65-F5344CB8AC3E}">
        <p14:creationId xmlns:p14="http://schemas.microsoft.com/office/powerpoint/2010/main" val="428338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247"/>
            <a:chOff x="0" y="0"/>
            <a:chExt cx="9144000" cy="6838247"/>
          </a:xfrm>
        </p:grpSpPr>
        <p:pic>
          <p:nvPicPr>
            <p:cNvPr id="5" name="Picture 4"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9144000" cy="68382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flipH="1">
              <a:off x="118129" y="133912"/>
              <a:ext cx="8964891" cy="6163226"/>
            </a:xfrm>
            <a:prstGeom prst="rect">
              <a:avLst/>
            </a:prstGeom>
          </p:spPr>
          <p:txBody>
            <a:bodyPr wrap="square">
              <a:spAutoFit/>
            </a:bodyPr>
            <a:lstStyle/>
            <a:p>
              <a:endParaRPr lang="en-US" sz="1350" dirty="0">
                <a:solidFill>
                  <a:srgbClr val="4D4D4D"/>
                </a:solidFill>
                <a:latin typeface="Cambria" panose="02040503050406030204" pitchFamily="18" charset="0"/>
              </a:endParaRPr>
            </a:p>
            <a:p>
              <a:pPr algn="ctr"/>
              <a:endParaRPr lang="en-US" sz="2250" dirty="0"/>
            </a:p>
            <a:p>
              <a:pPr algn="ctr"/>
              <a:r>
                <a:rPr lang="en-US" sz="2800" dirty="0"/>
                <a:t>During the season of Epiphany </a:t>
              </a:r>
            </a:p>
            <a:p>
              <a:pPr algn="ctr"/>
              <a:r>
                <a:rPr lang="en-US" sz="2800" dirty="0"/>
                <a:t>we celebrate the light of the world </a:t>
              </a:r>
            </a:p>
            <a:p>
              <a:pPr algn="ctr"/>
              <a:r>
                <a:rPr lang="en-US" sz="2800" dirty="0"/>
                <a:t>that has broken through the darkness </a:t>
              </a:r>
            </a:p>
            <a:p>
              <a:pPr algn="ctr"/>
              <a:r>
                <a:rPr lang="en-US" sz="2800" dirty="0"/>
                <a:t>of our lives and our world. </a:t>
              </a:r>
            </a:p>
            <a:p>
              <a:pPr algn="ctr"/>
              <a:endParaRPr lang="en-US" sz="2800" dirty="0"/>
            </a:p>
            <a:p>
              <a:pPr algn="ctr"/>
              <a:endParaRPr lang="en-US" sz="2250" dirty="0"/>
            </a:p>
            <a:p>
              <a:pPr algn="ctr"/>
              <a:r>
                <a:rPr lang="en-US" sz="2800" dirty="0"/>
                <a:t>And so, on Epiphany Sunday </a:t>
              </a:r>
            </a:p>
            <a:p>
              <a:pPr algn="ctr"/>
              <a:r>
                <a:rPr lang="en-US" sz="2800" dirty="0"/>
                <a:t>all the congregations of the Metro D.C. Synod </a:t>
              </a:r>
            </a:p>
            <a:p>
              <a:pPr algn="ctr"/>
              <a:r>
                <a:rPr lang="en-US" sz="2800" dirty="0"/>
                <a:t>were invited to lift up a special offering </a:t>
              </a:r>
            </a:p>
            <a:p>
              <a:pPr algn="ctr"/>
              <a:r>
                <a:rPr lang="en-US" sz="2800" dirty="0"/>
                <a:t>to support our newly commissioned mission table: </a:t>
              </a:r>
            </a:p>
            <a:p>
              <a:pPr algn="ctr"/>
              <a:r>
                <a:rPr lang="en-US" sz="2800" i="1" dirty="0"/>
                <a:t>“Building </a:t>
              </a:r>
              <a:r>
                <a:rPr lang="en-US" sz="2800" i="1" dirty="0" err="1"/>
                <a:t>Puentes</a:t>
              </a:r>
              <a:r>
                <a:rPr lang="en-US" sz="2800" i="1" dirty="0"/>
                <a:t>” </a:t>
              </a:r>
            </a:p>
            <a:p>
              <a:pPr algn="ctr"/>
              <a:endParaRPr lang="en-US" sz="2800" dirty="0"/>
            </a:p>
            <a:p>
              <a:pPr algn="ctr"/>
              <a:r>
                <a:rPr lang="en-US" sz="2800" dirty="0"/>
                <a:t>It’s just the beginning!</a:t>
              </a:r>
            </a:p>
          </p:txBody>
        </p:sp>
        <p:sp>
          <p:nvSpPr>
            <p:cNvPr id="6" name="Rectangle 5"/>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39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976618"/>
            <a:chOff x="0" y="0"/>
            <a:chExt cx="9144000" cy="6976618"/>
          </a:xfrm>
        </p:grpSpPr>
        <p:pic>
          <p:nvPicPr>
            <p:cNvPr id="6" name="Picture 5"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0"/>
              <a:ext cx="9144000" cy="6838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029" y="651810"/>
              <a:ext cx="8964891" cy="6324808"/>
            </a:xfrm>
            <a:prstGeom prst="rect">
              <a:avLst/>
            </a:prstGeom>
          </p:spPr>
          <p:txBody>
            <a:bodyPr wrap="square">
              <a:spAutoFit/>
            </a:bodyPr>
            <a:lstStyle/>
            <a:p>
              <a:pPr algn="ctr"/>
              <a:r>
                <a:rPr lang="en-US" sz="2800" dirty="0"/>
                <a:t>We will build connections and true relationship. </a:t>
              </a:r>
            </a:p>
            <a:p>
              <a:pPr algn="ctr"/>
              <a:r>
                <a:rPr lang="en-US" sz="2800" dirty="0"/>
                <a:t>We will help in relief efforts </a:t>
              </a:r>
            </a:p>
            <a:p>
              <a:pPr algn="ctr"/>
              <a:r>
                <a:rPr lang="en-US" sz="2800" dirty="0"/>
                <a:t>that not only rebuild concrete structures, </a:t>
              </a:r>
            </a:p>
            <a:p>
              <a:pPr algn="ctr"/>
              <a:r>
                <a:rPr lang="en-US" sz="2800" dirty="0"/>
                <a:t>but will also rebuild the spirit of our neighbors, friends, </a:t>
              </a:r>
            </a:p>
            <a:p>
              <a:pPr algn="ctr"/>
              <a:r>
                <a:rPr lang="en-US" sz="2800" dirty="0"/>
                <a:t>and fellow citizens of the Caribbean.</a:t>
              </a:r>
            </a:p>
            <a:p>
              <a:pPr algn="ctr"/>
              <a:endParaRPr lang="en-US" sz="2800" dirty="0"/>
            </a:p>
            <a:p>
              <a:pPr algn="ctr"/>
              <a:endParaRPr lang="en-US" sz="2800" dirty="0"/>
            </a:p>
            <a:p>
              <a:pPr algn="ctr"/>
              <a:r>
                <a:rPr lang="en-US" sz="2800" dirty="0"/>
                <a:t>We’ll organize work trips and develop new and organic ways to connect and live into our mutual call </a:t>
              </a:r>
            </a:p>
            <a:p>
              <a:pPr algn="ctr"/>
              <a:r>
                <a:rPr lang="en-US" sz="2800" dirty="0"/>
                <a:t>to follow the light no darkness can overcome.</a:t>
              </a:r>
            </a:p>
            <a:p>
              <a:pPr algn="ctr"/>
              <a:r>
                <a:rPr lang="en-US" sz="2800" dirty="0"/>
                <a:t> </a:t>
              </a:r>
            </a:p>
            <a:p>
              <a:pPr algn="ctr"/>
              <a:r>
                <a:rPr lang="en-US" sz="2800" dirty="0"/>
                <a:t>This we can do together, in Jesus’ name. </a:t>
              </a:r>
            </a:p>
            <a:p>
              <a:pPr algn="ctr"/>
              <a:endParaRPr lang="en-US" sz="2400" dirty="0"/>
            </a:p>
            <a:p>
              <a:pPr algn="ctr"/>
              <a:endParaRPr lang="en-US" sz="2250" dirty="0"/>
            </a:p>
            <a:p>
              <a:pPr algn="ctr"/>
              <a:endParaRPr lang="en-US" sz="2250" dirty="0"/>
            </a:p>
          </p:txBody>
        </p:sp>
        <p:sp>
          <p:nvSpPr>
            <p:cNvPr id="7" name="Rectangle 6"/>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554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6" y="0"/>
            <a:ext cx="9158286" cy="6860514"/>
            <a:chOff x="-14286" y="0"/>
            <a:chExt cx="9158286" cy="6860514"/>
          </a:xfrm>
        </p:grpSpPr>
        <p:pic>
          <p:nvPicPr>
            <p:cNvPr id="7" name="Picture 6" descr="Image result for turquoise backgroun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286" y="0"/>
              <a:ext cx="9158286" cy="68382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841" y="574178"/>
              <a:ext cx="8964891" cy="6286336"/>
            </a:xfrm>
            <a:prstGeom prst="rect">
              <a:avLst/>
            </a:prstGeom>
          </p:spPr>
          <p:txBody>
            <a:bodyPr wrap="square">
              <a:spAutoFit/>
            </a:bodyPr>
            <a:lstStyle/>
            <a:p>
              <a:pPr algn="ctr"/>
              <a:endParaRPr lang="en-US" sz="1350" dirty="0">
                <a:solidFill>
                  <a:srgbClr val="4D4D4D"/>
                </a:solidFill>
                <a:latin typeface="Cambria" panose="02040503050406030204" pitchFamily="18" charset="0"/>
              </a:endParaRPr>
            </a:p>
            <a:p>
              <a:pPr algn="ctr"/>
              <a:endParaRPr lang="en-US" sz="1350" i="1" dirty="0">
                <a:solidFill>
                  <a:srgbClr val="4D4D4D"/>
                </a:solidFill>
                <a:latin typeface="Cambria" panose="02040503050406030204" pitchFamily="18" charset="0"/>
              </a:endParaRPr>
            </a:p>
            <a:p>
              <a:pPr algn="ctr"/>
              <a:r>
                <a:rPr lang="en-US" sz="2800" i="1" dirty="0"/>
                <a:t>“The brightest star on Puerto Rico’s horizon </a:t>
              </a:r>
            </a:p>
            <a:p>
              <a:pPr algn="ctr"/>
              <a:r>
                <a:rPr lang="en-US" sz="2800" i="1" dirty="0"/>
                <a:t>is the presence and the promise of the Church. </a:t>
              </a:r>
            </a:p>
            <a:p>
              <a:pPr algn="ctr"/>
              <a:r>
                <a:rPr lang="en-US" sz="2800" i="1" dirty="0"/>
                <a:t>I pray that star retains its brightness </a:t>
              </a:r>
            </a:p>
            <a:p>
              <a:pPr algn="ctr"/>
              <a:r>
                <a:rPr lang="en-US" sz="2800" i="1" dirty="0"/>
                <a:t>in the months and years and decades ahead.”</a:t>
              </a:r>
            </a:p>
            <a:p>
              <a:pPr algn="ctr"/>
              <a:endParaRPr lang="en-US" sz="2800" dirty="0"/>
            </a:p>
            <a:p>
              <a:pPr algn="ctr"/>
              <a:r>
                <a:rPr lang="en-US" sz="2800" dirty="0"/>
                <a:t> </a:t>
              </a:r>
            </a:p>
            <a:p>
              <a:pPr algn="ctr"/>
              <a:endParaRPr lang="en-US" sz="2800" dirty="0"/>
            </a:p>
            <a:p>
              <a:pPr algn="ctr"/>
              <a:r>
                <a:rPr lang="en-US" sz="2800" i="1" dirty="0" err="1"/>
                <a:t>Vaya</a:t>
              </a:r>
              <a:r>
                <a:rPr lang="en-US" sz="2800" i="1" dirty="0"/>
                <a:t> con Dios (God be with you),</a:t>
              </a:r>
            </a:p>
            <a:p>
              <a:pPr algn="ctr"/>
              <a:endParaRPr lang="en-US" sz="2800" dirty="0"/>
            </a:p>
            <a:p>
              <a:pPr algn="ctr"/>
              <a:r>
                <a:rPr lang="en-US" sz="2800" dirty="0"/>
                <a:t>Melissa Marcia</a:t>
              </a:r>
            </a:p>
            <a:p>
              <a:pPr algn="ctr"/>
              <a:r>
                <a:rPr lang="en-US" sz="2800" dirty="0"/>
                <a:t>Building </a:t>
              </a:r>
              <a:r>
                <a:rPr lang="en-US" sz="2800" dirty="0" err="1"/>
                <a:t>Puentes</a:t>
              </a:r>
              <a:r>
                <a:rPr lang="en-US" sz="2800" dirty="0"/>
                <a:t> Chairwoman</a:t>
              </a:r>
            </a:p>
            <a:p>
              <a:pPr algn="ctr"/>
              <a:endParaRPr lang="en-US" sz="2250" dirty="0"/>
            </a:p>
            <a:p>
              <a:pPr algn="ctr"/>
              <a:endParaRPr lang="en-US" sz="2250" dirty="0"/>
            </a:p>
            <a:p>
              <a:pPr algn="ctr"/>
              <a:endParaRPr lang="en-US" sz="2250" dirty="0"/>
            </a:p>
          </p:txBody>
        </p:sp>
        <p:sp>
          <p:nvSpPr>
            <p:cNvPr id="8" name="Rectangle 7"/>
            <p:cNvSpPr/>
            <p:nvPr/>
          </p:nvSpPr>
          <p:spPr>
            <a:xfrm>
              <a:off x="116681" y="118535"/>
              <a:ext cx="8891588" cy="66209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4292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504</Words>
  <Application>Microsoft Office PowerPoint</Application>
  <PresentationFormat>On-screen Show (4:3)</PresentationFormat>
  <Paragraphs>83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dc:creator>
  <cp:lastModifiedBy>K Krueger</cp:lastModifiedBy>
  <cp:revision>72</cp:revision>
  <cp:lastPrinted>2018-01-07T21:05:02Z</cp:lastPrinted>
  <dcterms:created xsi:type="dcterms:W3CDTF">2018-01-05T23:08:24Z</dcterms:created>
  <dcterms:modified xsi:type="dcterms:W3CDTF">2018-01-25T17:38:37Z</dcterms:modified>
</cp:coreProperties>
</file>